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Lexend Tera"/>
      <p:regular r:id="rId35"/>
      <p:bold r:id="rId36"/>
    </p:embeddedFont>
    <p:embeddedFont>
      <p:font typeface="Inria Sans"/>
      <p:regular r:id="rId37"/>
      <p:bold r:id="rId38"/>
      <p:italic r:id="rId39"/>
      <p:boldItalic r:id="rId40"/>
    </p:embeddedFont>
    <p:embeddedFont>
      <p:font typeface="Didact Gothic"/>
      <p:regular r:id="rId41"/>
    </p:embeddedFont>
    <p:embeddedFont>
      <p:font typeface="Old Standard TT"/>
      <p:regular r:id="rId42"/>
      <p:bold r:id="rId43"/>
      <p:italic r:id="rId44"/>
    </p:embeddedFont>
    <p:embeddedFont>
      <p:font typeface="Montserrat ExtraBold"/>
      <p:bold r:id="rId45"/>
      <p:boldItalic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9qEhfYTnwZBIQDhsh35AZerLR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1832B8-3231-4D07-A340-166E2B707D0C}">
  <a:tblStyle styleId="{B41832B8-3231-4D07-A340-166E2B707D0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riaSans-boldItalic.fntdata"/><Relationship Id="rId42" Type="http://schemas.openxmlformats.org/officeDocument/2006/relationships/font" Target="fonts/OldStandardTT-regular.fntdata"/><Relationship Id="rId41" Type="http://schemas.openxmlformats.org/officeDocument/2006/relationships/font" Target="fonts/DidactGothic-regular.fntdata"/><Relationship Id="rId44" Type="http://schemas.openxmlformats.org/officeDocument/2006/relationships/font" Target="fonts/OldStandardTT-italic.fntdata"/><Relationship Id="rId43" Type="http://schemas.openxmlformats.org/officeDocument/2006/relationships/font" Target="fonts/OldStandardTT-bold.fntdata"/><Relationship Id="rId46" Type="http://schemas.openxmlformats.org/officeDocument/2006/relationships/font" Target="fonts/MontserratExtraBold-boldItalic.fntdata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LexendTer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InriaSans-regular.fntdata"/><Relationship Id="rId36" Type="http://schemas.openxmlformats.org/officeDocument/2006/relationships/font" Target="fonts/LexendTera-bold.fntdata"/><Relationship Id="rId39" Type="http://schemas.openxmlformats.org/officeDocument/2006/relationships/font" Target="fonts/InriaSans-italic.fntdata"/><Relationship Id="rId38" Type="http://schemas.openxmlformats.org/officeDocument/2006/relationships/font" Target="fonts/Inria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3d2b813b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3d2b813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3c04a8d8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23c04a8d8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3d2b813b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3d2b813b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33"/>
          <p:cNvSpPr txBox="1"/>
          <p:nvPr>
            <p:ph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" name="Google Shape;129;p3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0" name="Google Shape;130;p3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3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3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3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3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3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" name="Google Shape;136;p3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0" name="Google Shape;140;p3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3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3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" name="Google Shape;143;p34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" name="Google Shape;145;p34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2" name="Google Shape;152;p3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3" name="Google Shape;153;p3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3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3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6" name="Google Shape;156;p3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9" name="Google Shape;159;p3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60" name="Google Shape;160;p3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3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3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3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3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36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" name="Google Shape;166;p3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6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7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7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2" name="Google Shape;172;p3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3" name="Google Shape;173;p3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3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3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3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3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3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9" name="Google Shape;179;p3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84" name="Google Shape;184;p3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5" name="Google Shape;185;p3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3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3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3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3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3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3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40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" name="Google Shape;197;p4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98" name="Google Shape;198;p4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4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4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4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4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4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4" name="Google Shape;204;p4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8" name="Google Shape;208;p41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09" name="Google Shape;209;p4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10" name="Google Shape;210;p4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4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4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4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4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4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6" name="Google Shape;216;p4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42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1" name="Google Shape;221;p4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22" name="Google Shape;222;p4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4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4" name="Google Shape;224;p42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25"/>
          <p:cNvSpPr txBox="1"/>
          <p:nvPr>
            <p:ph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25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4" name="Google Shape;24;p25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25"/>
          <p:cNvSpPr txBox="1"/>
          <p:nvPr>
            <p:ph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25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7" name="Google Shape;27;p25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25"/>
          <p:cNvSpPr txBox="1"/>
          <p:nvPr>
            <p:ph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25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0" name="Google Shape;30;p25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25"/>
          <p:cNvSpPr txBox="1"/>
          <p:nvPr>
            <p:ph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25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3" name="Google Shape;33;p25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25"/>
          <p:cNvSpPr txBox="1"/>
          <p:nvPr>
            <p:ph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25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6" name="Google Shape;36;p25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25"/>
          <p:cNvSpPr txBox="1"/>
          <p:nvPr>
            <p:ph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25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9" name="Google Shape;39;p25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" name="Google Shape;4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1" name="Google Shape;41;p2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" name="Google Shape;44;p2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8" name="Google Shape;228;p4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29" name="Google Shape;229;p4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4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4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4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4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4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5" name="Google Shape;235;p4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4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9" name="Google Shape;239;p4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4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4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2" name="Google Shape;242;p44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4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44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44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4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2" name="Google Shape;252;p45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4" name="Google Shape;254;p45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55" name="Google Shape;255;p45"/>
          <p:cNvSpPr txBox="1"/>
          <p:nvPr>
            <p:ph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6" name="Google Shape;256;p45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257" name="Google Shape;257;p4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8" name="Google Shape;258;p4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4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4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4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4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4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4" name="Google Shape;264;p4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6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4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4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4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4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4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4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46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7" name="Google Shape;277;p4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4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4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4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4" name="Google Shape;284;p4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4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4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4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0" name="Google Shape;290;p4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26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" name="Google Shape;48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9" name="Google Shape;4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2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2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26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" name="Google Shape;55;p2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" name="Google Shape;71;p2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2" name="Google Shape;72;p2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2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2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27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" name="Google Shape;78;p2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9" name="Google Shape;79;p28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2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2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2" name="Google Shape;82;p2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" name="Google Shape;86;p2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7" name="Google Shape;87;p2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2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2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0" name="Google Shape;90;p2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7" name="Google Shape;97;p3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98" name="Google Shape;98;p3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3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3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3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3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5" name="Google Shape;105;p3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3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3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3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9" name="Google Shape;119;p3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0" name="Google Shape;120;p3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3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3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3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4" name="Google Shape;124;p32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i="0" sz="35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"/>
          <p:cNvSpPr txBox="1"/>
          <p:nvPr>
            <p:ph type="ctrTitle"/>
          </p:nvPr>
        </p:nvSpPr>
        <p:spPr>
          <a:xfrm>
            <a:off x="1484100" y="1302275"/>
            <a:ext cx="6175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24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Title: Vision Based Malware Classification Framework Based On Neural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1"/>
          <p:cNvSpPr txBox="1"/>
          <p:nvPr>
            <p:ph idx="1" type="subTitle"/>
          </p:nvPr>
        </p:nvSpPr>
        <p:spPr>
          <a:xfrm>
            <a:off x="1724250" y="2731875"/>
            <a:ext cx="2820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By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Prof. Dr. Md. Ali Hossain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Dept. Of CSE, RUET</a:t>
            </a:r>
            <a:endParaRPr/>
          </a:p>
        </p:txBody>
      </p:sp>
      <p:sp>
        <p:nvSpPr>
          <p:cNvPr id="297" name="Google Shape;297;p1"/>
          <p:cNvSpPr txBox="1"/>
          <p:nvPr>
            <p:ph idx="1" type="subTitle"/>
          </p:nvPr>
        </p:nvSpPr>
        <p:spPr>
          <a:xfrm>
            <a:off x="1724250" y="525450"/>
            <a:ext cx="5695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RajshahI University of Engineering &amp; Technology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Department of Computer Science &amp; Engineering</a:t>
            </a:r>
            <a:endParaRPr i="1"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8" name="Google Shape;2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475" y="0"/>
            <a:ext cx="437850" cy="4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>
            <p:ph idx="1" type="subTitle"/>
          </p:nvPr>
        </p:nvSpPr>
        <p:spPr>
          <a:xfrm>
            <a:off x="5067900" y="2731875"/>
            <a:ext cx="2820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Presented By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Shah Ahmed Saad Rupai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Roll No.: 1703069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Dept. Of CSE, RUET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9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.0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8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Proposed Method</a:t>
            </a:r>
            <a:endParaRPr/>
          </a:p>
        </p:txBody>
      </p:sp>
      <p:sp>
        <p:nvSpPr>
          <p:cNvPr id="432" name="Google Shape;432;p10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3" name="Google Shape;433;p10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sz="10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4" name="Google Shape;434;p10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5" name="Google Shape;4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750" y="1268175"/>
            <a:ext cx="5829875" cy="33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0"/>
          <p:cNvSpPr txBox="1"/>
          <p:nvPr/>
        </p:nvSpPr>
        <p:spPr>
          <a:xfrm>
            <a:off x="3072000" y="4543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Figure 2: Workflow of the proposed method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Proposed Method Cont.</a:t>
            </a:r>
            <a:endParaRPr/>
          </a:p>
        </p:txBody>
      </p:sp>
      <p:sp>
        <p:nvSpPr>
          <p:cNvPr id="442" name="Google Shape;442;p11"/>
          <p:cNvSpPr txBox="1"/>
          <p:nvPr/>
        </p:nvSpPr>
        <p:spPr>
          <a:xfrm>
            <a:off x="3124950" y="4441850"/>
            <a:ext cx="28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3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Basic CNN architecture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4" name="Google Shape;444;p11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5" name="Google Shape;445;p11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46" name="Google Shape;4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325" y="1226825"/>
            <a:ext cx="6039362" cy="29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Proposed Method Cont.</a:t>
            </a:r>
            <a:endParaRPr/>
          </a:p>
        </p:txBody>
      </p:sp>
      <p:sp>
        <p:nvSpPr>
          <p:cNvPr id="452" name="Google Shape;452;p12"/>
          <p:cNvSpPr txBox="1"/>
          <p:nvPr/>
        </p:nvSpPr>
        <p:spPr>
          <a:xfrm>
            <a:off x="3124950" y="4441850"/>
            <a:ext cx="28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4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Basic MLP architecture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3" name="Google Shape;453;p12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4" name="Google Shape;454;p12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5" name="Google Shape;455;p12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56" name="Google Shape;4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325" y="1198650"/>
            <a:ext cx="5405350" cy="3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462" name="Google Shape;462;p13"/>
          <p:cNvSpPr/>
          <p:nvPr/>
        </p:nvSpPr>
        <p:spPr>
          <a:xfrm>
            <a:off x="4268250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6249337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2287162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5" name="Google Shape;465;p13"/>
          <p:cNvSpPr txBox="1"/>
          <p:nvPr/>
        </p:nvSpPr>
        <p:spPr>
          <a:xfrm>
            <a:off x="1762450" y="2522150"/>
            <a:ext cx="16569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Gathering and preprocessing of data</a:t>
            </a:r>
            <a:endParaRPr b="1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2117625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01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7" name="Google Shape;467;p13"/>
          <p:cNvSpPr txBox="1"/>
          <p:nvPr/>
        </p:nvSpPr>
        <p:spPr>
          <a:xfrm>
            <a:off x="3743538" y="2660450"/>
            <a:ext cx="16569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Applying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different</a:t>
            </a: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model architectures</a:t>
            </a:r>
            <a:endParaRPr b="1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4098736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02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13"/>
          <p:cNvSpPr txBox="1"/>
          <p:nvPr/>
        </p:nvSpPr>
        <p:spPr>
          <a:xfrm>
            <a:off x="5724650" y="2710250"/>
            <a:ext cx="16569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4436"/>
                </a:solidFill>
                <a:latin typeface="Arial"/>
                <a:ea typeface="Arial"/>
                <a:cs typeface="Arial"/>
                <a:sym typeface="Arial"/>
              </a:rPr>
              <a:t>Analyzing the results through performance metrics like Accuracy, Precision, and </a:t>
            </a:r>
            <a:r>
              <a:rPr lang="en">
                <a:solidFill>
                  <a:srgbClr val="334436"/>
                </a:solidFill>
              </a:rPr>
              <a:t>F1 Score</a:t>
            </a:r>
            <a:endParaRPr b="0" i="0" sz="1400" u="none" cap="none" strike="noStrike">
              <a:solidFill>
                <a:srgbClr val="3344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0" name="Google Shape;470;p13"/>
          <p:cNvSpPr txBox="1"/>
          <p:nvPr/>
        </p:nvSpPr>
        <p:spPr>
          <a:xfrm>
            <a:off x="6079824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03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71" name="Google Shape;471;p13"/>
          <p:cNvCxnSpPr/>
          <p:nvPr/>
        </p:nvCxnSpPr>
        <p:spPr>
          <a:xfrm flipH="1" rot="10800000">
            <a:off x="1786750" y="2426875"/>
            <a:ext cx="55359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13"/>
          <p:cNvCxnSpPr>
            <a:stCxn id="464" idx="2"/>
            <a:endCxn id="465" idx="0"/>
          </p:cNvCxnSpPr>
          <p:nvPr/>
        </p:nvCxnSpPr>
        <p:spPr>
          <a:xfrm>
            <a:off x="2590912" y="2339712"/>
            <a:ext cx="0" cy="18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13"/>
          <p:cNvCxnSpPr>
            <a:stCxn id="462" idx="2"/>
            <a:endCxn id="467" idx="0"/>
          </p:cNvCxnSpPr>
          <p:nvPr/>
        </p:nvCxnSpPr>
        <p:spPr>
          <a:xfrm>
            <a:off x="4572000" y="2339712"/>
            <a:ext cx="0" cy="32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13"/>
          <p:cNvCxnSpPr>
            <a:stCxn id="463" idx="2"/>
            <a:endCxn id="469" idx="0"/>
          </p:cNvCxnSpPr>
          <p:nvPr/>
        </p:nvCxnSpPr>
        <p:spPr>
          <a:xfrm>
            <a:off x="6553087" y="2339712"/>
            <a:ext cx="0" cy="37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13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6" name="Google Shape;476;p13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7" name="Google Shape;477;p13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83" name="Google Shape;483;p14"/>
          <p:cNvSpPr txBox="1"/>
          <p:nvPr>
            <p:ph idx="4294967295" type="title"/>
          </p:nvPr>
        </p:nvSpPr>
        <p:spPr>
          <a:xfrm flipH="1">
            <a:off x="2672050" y="1268065"/>
            <a:ext cx="21207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/>
              <a:t>Gathered Dataset and done sampling and scaling</a:t>
            </a:r>
            <a:endParaRPr b="0" sz="1800"/>
          </a:p>
        </p:txBody>
      </p:sp>
      <p:sp>
        <p:nvSpPr>
          <p:cNvPr id="484" name="Google Shape;484;p14"/>
          <p:cNvSpPr txBox="1"/>
          <p:nvPr>
            <p:ph idx="4294967295" type="title"/>
          </p:nvPr>
        </p:nvSpPr>
        <p:spPr>
          <a:xfrm>
            <a:off x="6191350" y="1268049"/>
            <a:ext cx="21207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/>
              <a:t>Converted malware binaries into grayscale image</a:t>
            </a:r>
            <a:endParaRPr b="0" sz="1800"/>
          </a:p>
        </p:txBody>
      </p:sp>
      <p:sp>
        <p:nvSpPr>
          <p:cNvPr id="485" name="Google Shape;485;p14"/>
          <p:cNvSpPr/>
          <p:nvPr/>
        </p:nvSpPr>
        <p:spPr>
          <a:xfrm flipH="1">
            <a:off x="1673581" y="1452408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4"/>
          <p:cNvSpPr/>
          <p:nvPr/>
        </p:nvSpPr>
        <p:spPr>
          <a:xfrm>
            <a:off x="5180944" y="1452433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14"/>
          <p:cNvGrpSpPr/>
          <p:nvPr/>
        </p:nvGrpSpPr>
        <p:grpSpPr>
          <a:xfrm>
            <a:off x="1802905" y="1578517"/>
            <a:ext cx="363548" cy="369974"/>
            <a:chOff x="-40372575" y="3604550"/>
            <a:chExt cx="311150" cy="316650"/>
          </a:xfrm>
        </p:grpSpPr>
        <p:sp>
          <p:nvSpPr>
            <p:cNvPr id="488" name="Google Shape;488;p14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14"/>
          <p:cNvGrpSpPr/>
          <p:nvPr/>
        </p:nvGrpSpPr>
        <p:grpSpPr>
          <a:xfrm>
            <a:off x="5307074" y="1578999"/>
            <a:ext cx="369974" cy="369068"/>
            <a:chOff x="-38537400" y="3588000"/>
            <a:chExt cx="316650" cy="315875"/>
          </a:xfrm>
        </p:grpSpPr>
        <p:sp>
          <p:nvSpPr>
            <p:cNvPr id="492" name="Google Shape;492;p14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14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7" name="Google Shape;497;p14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8" name="Google Shape;498;p14"/>
          <p:cNvSpPr txBox="1"/>
          <p:nvPr/>
        </p:nvSpPr>
        <p:spPr>
          <a:xfrm>
            <a:off x="21814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9" name="Google Shape;499;p14"/>
          <p:cNvSpPr txBox="1"/>
          <p:nvPr>
            <p:ph idx="4294967295" type="title"/>
          </p:nvPr>
        </p:nvSpPr>
        <p:spPr>
          <a:xfrm>
            <a:off x="2672050" y="3563750"/>
            <a:ext cx="2348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solidFill>
                  <a:srgbClr val="000000"/>
                </a:solidFill>
              </a:rPr>
              <a:t>Applied PCA and SPCA for dimensionality reduction</a:t>
            </a:r>
            <a:endParaRPr sz="1800"/>
          </a:p>
        </p:txBody>
      </p:sp>
      <p:sp>
        <p:nvSpPr>
          <p:cNvPr id="500" name="Google Shape;500;p14"/>
          <p:cNvSpPr/>
          <p:nvPr/>
        </p:nvSpPr>
        <p:spPr>
          <a:xfrm>
            <a:off x="1690869" y="3900508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14"/>
          <p:cNvGrpSpPr/>
          <p:nvPr/>
        </p:nvGrpSpPr>
        <p:grpSpPr>
          <a:xfrm>
            <a:off x="1833207" y="4026142"/>
            <a:ext cx="337522" cy="370909"/>
            <a:chOff x="-39998250" y="3605325"/>
            <a:chExt cx="288875" cy="317450"/>
          </a:xfrm>
        </p:grpSpPr>
        <p:sp>
          <p:nvSpPr>
            <p:cNvPr id="502" name="Google Shape;502;p14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14"/>
          <p:cNvSpPr txBox="1"/>
          <p:nvPr>
            <p:ph idx="4294967295" type="title"/>
          </p:nvPr>
        </p:nvSpPr>
        <p:spPr>
          <a:xfrm>
            <a:off x="6158400" y="3716156"/>
            <a:ext cx="26943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solidFill>
                  <a:srgbClr val="000000"/>
                </a:solidFill>
              </a:rPr>
              <a:t>Applied Multi Layer Perceptron for classification</a:t>
            </a:r>
            <a:endParaRPr sz="1800"/>
          </a:p>
        </p:txBody>
      </p:sp>
      <p:sp>
        <p:nvSpPr>
          <p:cNvPr id="505" name="Google Shape;505;p14"/>
          <p:cNvSpPr/>
          <p:nvPr/>
        </p:nvSpPr>
        <p:spPr>
          <a:xfrm>
            <a:off x="5180944" y="3913870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14"/>
          <p:cNvGrpSpPr/>
          <p:nvPr/>
        </p:nvGrpSpPr>
        <p:grpSpPr>
          <a:xfrm>
            <a:off x="5312735" y="4043342"/>
            <a:ext cx="358640" cy="363226"/>
            <a:chOff x="-42617300" y="3587775"/>
            <a:chExt cx="306950" cy="310875"/>
          </a:xfrm>
        </p:grpSpPr>
        <p:sp>
          <p:nvSpPr>
            <p:cNvPr id="507" name="Google Shape;507;p14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14"/>
          <p:cNvSpPr/>
          <p:nvPr/>
        </p:nvSpPr>
        <p:spPr>
          <a:xfrm>
            <a:off x="1695919" y="2688345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1825235" y="2810276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4"/>
          <p:cNvSpPr txBox="1"/>
          <p:nvPr>
            <p:ph idx="4294967295" type="title"/>
          </p:nvPr>
        </p:nvSpPr>
        <p:spPr>
          <a:xfrm>
            <a:off x="2661175" y="2644525"/>
            <a:ext cx="19362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solidFill>
                  <a:srgbClr val="000000"/>
                </a:solidFill>
              </a:rPr>
              <a:t>Applied CNN for classification</a:t>
            </a:r>
            <a:endParaRPr sz="1800"/>
          </a:p>
        </p:txBody>
      </p:sp>
      <p:grpSp>
        <p:nvGrpSpPr>
          <p:cNvPr id="512" name="Google Shape;512;p14"/>
          <p:cNvGrpSpPr/>
          <p:nvPr/>
        </p:nvGrpSpPr>
        <p:grpSpPr>
          <a:xfrm>
            <a:off x="720003" y="1659105"/>
            <a:ext cx="583812" cy="208784"/>
            <a:chOff x="6336019" y="3733725"/>
            <a:chExt cx="2566206" cy="351310"/>
          </a:xfrm>
        </p:grpSpPr>
        <p:sp>
          <p:nvSpPr>
            <p:cNvPr id="513" name="Google Shape;513;p1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720003" y="2878305"/>
            <a:ext cx="583812" cy="208784"/>
            <a:chOff x="6336019" y="3733725"/>
            <a:chExt cx="2566206" cy="351310"/>
          </a:xfrm>
        </p:grpSpPr>
        <p:sp>
          <p:nvSpPr>
            <p:cNvPr id="518" name="Google Shape;518;p1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720003" y="4097505"/>
            <a:ext cx="583812" cy="208784"/>
            <a:chOff x="6336019" y="3733725"/>
            <a:chExt cx="2566206" cy="351310"/>
          </a:xfrm>
        </p:grpSpPr>
        <p:sp>
          <p:nvSpPr>
            <p:cNvPr id="523" name="Google Shape;523;p1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Implementation Cont.</a:t>
            </a:r>
            <a:endParaRPr/>
          </a:p>
        </p:txBody>
      </p:sp>
      <p:pic>
        <p:nvPicPr>
          <p:cNvPr id="532" name="Google Shape;5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300" y="1880425"/>
            <a:ext cx="1382651" cy="13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450" y="1880425"/>
            <a:ext cx="1382651" cy="1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3163225" y="3561250"/>
            <a:ext cx="268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5 :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Grayscale images of malware binaries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5" name="Google Shape;535;p15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6" name="Google Shape;536;p15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7" name="Google Shape;537;p15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Result Analysis (CNN)</a:t>
            </a:r>
            <a:endParaRPr/>
          </a:p>
        </p:txBody>
      </p:sp>
      <p:sp>
        <p:nvSpPr>
          <p:cNvPr id="543" name="Google Shape;543;p16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5" name="Google Shape;545;p16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46" name="Google Shape;546;p16"/>
          <p:cNvGrpSpPr/>
          <p:nvPr/>
        </p:nvGrpSpPr>
        <p:grpSpPr>
          <a:xfrm>
            <a:off x="6050371" y="1716716"/>
            <a:ext cx="409872" cy="400197"/>
            <a:chOff x="5037700" y="2430325"/>
            <a:chExt cx="75950" cy="65850"/>
          </a:xfrm>
        </p:grpSpPr>
        <p:sp>
          <p:nvSpPr>
            <p:cNvPr id="547" name="Google Shape;547;p1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16"/>
          <p:cNvSpPr txBox="1"/>
          <p:nvPr/>
        </p:nvSpPr>
        <p:spPr>
          <a:xfrm>
            <a:off x="6685366" y="154737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Accuracy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7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57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16"/>
          <p:cNvGrpSpPr/>
          <p:nvPr/>
        </p:nvGrpSpPr>
        <p:grpSpPr>
          <a:xfrm>
            <a:off x="6050371" y="2622191"/>
            <a:ext cx="409872" cy="400197"/>
            <a:chOff x="5037700" y="2430325"/>
            <a:chExt cx="75950" cy="65850"/>
          </a:xfrm>
        </p:grpSpPr>
        <p:sp>
          <p:nvSpPr>
            <p:cNvPr id="551" name="Google Shape;551;p1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16"/>
          <p:cNvSpPr txBox="1"/>
          <p:nvPr/>
        </p:nvSpPr>
        <p:spPr>
          <a:xfrm>
            <a:off x="6685366" y="245285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 : 95.68%</a:t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54" name="Google Shape;554;p16"/>
          <p:cNvGrpSpPr/>
          <p:nvPr/>
        </p:nvGrpSpPr>
        <p:grpSpPr>
          <a:xfrm>
            <a:off x="6050371" y="3527666"/>
            <a:ext cx="409872" cy="400197"/>
            <a:chOff x="5037700" y="2430325"/>
            <a:chExt cx="75950" cy="65850"/>
          </a:xfrm>
        </p:grpSpPr>
        <p:sp>
          <p:nvSpPr>
            <p:cNvPr id="555" name="Google Shape;555;p1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16"/>
          <p:cNvSpPr txBox="1"/>
          <p:nvPr/>
        </p:nvSpPr>
        <p:spPr>
          <a:xfrm>
            <a:off x="6685366" y="335832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 Score : </a:t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95.68%</a:t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8" name="Google Shape;558;p16"/>
          <p:cNvSpPr txBox="1"/>
          <p:nvPr/>
        </p:nvSpPr>
        <p:spPr>
          <a:xfrm>
            <a:off x="1547200" y="4585100"/>
            <a:ext cx="31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6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Confusion Matrix using CNN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00" y="1150625"/>
            <a:ext cx="4024462" cy="3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Result Analysis (PCA-MLP)</a:t>
            </a:r>
            <a:endParaRPr/>
          </a:p>
        </p:txBody>
      </p:sp>
      <p:sp>
        <p:nvSpPr>
          <p:cNvPr id="565" name="Google Shape;565;p17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6" name="Google Shape;566;p17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7" name="Google Shape;567;p17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68" name="Google Shape;568;p17"/>
          <p:cNvGrpSpPr/>
          <p:nvPr/>
        </p:nvGrpSpPr>
        <p:grpSpPr>
          <a:xfrm>
            <a:off x="6050371" y="2250116"/>
            <a:ext cx="409872" cy="400197"/>
            <a:chOff x="5037700" y="2430325"/>
            <a:chExt cx="75950" cy="65850"/>
          </a:xfrm>
        </p:grpSpPr>
        <p:sp>
          <p:nvSpPr>
            <p:cNvPr id="569" name="Google Shape;569;p17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17"/>
          <p:cNvSpPr txBox="1"/>
          <p:nvPr/>
        </p:nvSpPr>
        <p:spPr>
          <a:xfrm>
            <a:off x="6685366" y="208077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Accuracy : 97.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7"/>
          <p:cNvGrpSpPr/>
          <p:nvPr/>
        </p:nvGrpSpPr>
        <p:grpSpPr>
          <a:xfrm>
            <a:off x="6050371" y="3079391"/>
            <a:ext cx="409872" cy="400197"/>
            <a:chOff x="5037700" y="2430325"/>
            <a:chExt cx="75950" cy="65850"/>
          </a:xfrm>
        </p:grpSpPr>
        <p:sp>
          <p:nvSpPr>
            <p:cNvPr id="573" name="Google Shape;573;p17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17"/>
          <p:cNvSpPr txBox="1"/>
          <p:nvPr/>
        </p:nvSpPr>
        <p:spPr>
          <a:xfrm>
            <a:off x="6685366" y="291005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23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17"/>
          <p:cNvGrpSpPr/>
          <p:nvPr/>
        </p:nvGrpSpPr>
        <p:grpSpPr>
          <a:xfrm>
            <a:off x="6050371" y="3908666"/>
            <a:ext cx="409872" cy="400197"/>
            <a:chOff x="5037700" y="2430325"/>
            <a:chExt cx="75950" cy="65850"/>
          </a:xfrm>
        </p:grpSpPr>
        <p:sp>
          <p:nvSpPr>
            <p:cNvPr id="577" name="Google Shape;577;p17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17"/>
          <p:cNvSpPr txBox="1"/>
          <p:nvPr/>
        </p:nvSpPr>
        <p:spPr>
          <a:xfrm>
            <a:off x="6685366" y="373932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 Score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00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17"/>
          <p:cNvGrpSpPr/>
          <p:nvPr/>
        </p:nvGrpSpPr>
        <p:grpSpPr>
          <a:xfrm>
            <a:off x="6050371" y="1418041"/>
            <a:ext cx="409872" cy="400197"/>
            <a:chOff x="5037700" y="2430325"/>
            <a:chExt cx="75950" cy="65850"/>
          </a:xfrm>
        </p:grpSpPr>
        <p:sp>
          <p:nvSpPr>
            <p:cNvPr id="581" name="Google Shape;581;p17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17"/>
          <p:cNvSpPr txBox="1"/>
          <p:nvPr/>
        </p:nvSpPr>
        <p:spPr>
          <a:xfrm>
            <a:off x="6685366" y="124870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Components: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7"/>
          <p:cNvSpPr txBox="1"/>
          <p:nvPr/>
        </p:nvSpPr>
        <p:spPr>
          <a:xfrm>
            <a:off x="1471000" y="4585100"/>
            <a:ext cx="34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7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Confusion Matrix using PCA-MLP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226825"/>
            <a:ext cx="4008503" cy="33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3d2b813b3e_0_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Result Analysis (PCA-MLP)</a:t>
            </a:r>
            <a:endParaRPr/>
          </a:p>
        </p:txBody>
      </p:sp>
      <p:sp>
        <p:nvSpPr>
          <p:cNvPr id="591" name="Google Shape;591;g23d2b813b3e_0_0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2" name="Google Shape;592;g23d2b813b3e_0_0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93" name="Google Shape;593;g23d2b813b3e_0_0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8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4" name="Google Shape;594;g23d2b813b3e_0_0"/>
          <p:cNvGrpSpPr/>
          <p:nvPr/>
        </p:nvGrpSpPr>
        <p:grpSpPr>
          <a:xfrm>
            <a:off x="6050356" y="2250108"/>
            <a:ext cx="409872" cy="400197"/>
            <a:chOff x="5037700" y="2430325"/>
            <a:chExt cx="75950" cy="65850"/>
          </a:xfrm>
        </p:grpSpPr>
        <p:sp>
          <p:nvSpPr>
            <p:cNvPr id="595" name="Google Shape;595;g23d2b813b3e_0_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3d2b813b3e_0_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23d2b813b3e_0_0"/>
          <p:cNvSpPr txBox="1"/>
          <p:nvPr/>
        </p:nvSpPr>
        <p:spPr>
          <a:xfrm>
            <a:off x="6685366" y="208077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Accuracy : 97.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g23d2b813b3e_0_0"/>
          <p:cNvGrpSpPr/>
          <p:nvPr/>
        </p:nvGrpSpPr>
        <p:grpSpPr>
          <a:xfrm>
            <a:off x="6050356" y="3079383"/>
            <a:ext cx="409872" cy="400197"/>
            <a:chOff x="5037700" y="2430325"/>
            <a:chExt cx="75950" cy="65850"/>
          </a:xfrm>
        </p:grpSpPr>
        <p:sp>
          <p:nvSpPr>
            <p:cNvPr id="599" name="Google Shape;599;g23d2b813b3e_0_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3d2b813b3e_0_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g23d2b813b3e_0_0"/>
          <p:cNvSpPr txBox="1"/>
          <p:nvPr/>
        </p:nvSpPr>
        <p:spPr>
          <a:xfrm>
            <a:off x="6685366" y="291005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23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g23d2b813b3e_0_0"/>
          <p:cNvGrpSpPr/>
          <p:nvPr/>
        </p:nvGrpSpPr>
        <p:grpSpPr>
          <a:xfrm>
            <a:off x="6050356" y="3908658"/>
            <a:ext cx="409872" cy="400197"/>
            <a:chOff x="5037700" y="2430325"/>
            <a:chExt cx="75950" cy="65850"/>
          </a:xfrm>
        </p:grpSpPr>
        <p:sp>
          <p:nvSpPr>
            <p:cNvPr id="603" name="Google Shape;603;g23d2b813b3e_0_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3d2b813b3e_0_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23d2b813b3e_0_0"/>
          <p:cNvSpPr txBox="1"/>
          <p:nvPr/>
        </p:nvSpPr>
        <p:spPr>
          <a:xfrm>
            <a:off x="6685366" y="373932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 Score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00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g23d2b813b3e_0_0"/>
          <p:cNvGrpSpPr/>
          <p:nvPr/>
        </p:nvGrpSpPr>
        <p:grpSpPr>
          <a:xfrm>
            <a:off x="6050356" y="1418033"/>
            <a:ext cx="409872" cy="400197"/>
            <a:chOff x="5037700" y="2430325"/>
            <a:chExt cx="75950" cy="65850"/>
          </a:xfrm>
        </p:grpSpPr>
        <p:sp>
          <p:nvSpPr>
            <p:cNvPr id="607" name="Google Shape;607;g23d2b813b3e_0_0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3d2b813b3e_0_0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g23d2b813b3e_0_0"/>
          <p:cNvSpPr txBox="1"/>
          <p:nvPr/>
        </p:nvSpPr>
        <p:spPr>
          <a:xfrm>
            <a:off x="6685366" y="124870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Components: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3d2b813b3e_0_0"/>
          <p:cNvSpPr txBox="1"/>
          <p:nvPr/>
        </p:nvSpPr>
        <p:spPr>
          <a:xfrm>
            <a:off x="1471000" y="4585100"/>
            <a:ext cx="34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8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ROC Curve for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PCA-MLP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g23d2b813b3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75" y="1085000"/>
            <a:ext cx="4311126" cy="35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c04a8d803_0_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Result Analysis </a:t>
            </a:r>
            <a:r>
              <a:rPr lang="en"/>
              <a:t>(SPCA-MLP)</a:t>
            </a:r>
            <a:endParaRPr/>
          </a:p>
        </p:txBody>
      </p:sp>
      <p:sp>
        <p:nvSpPr>
          <p:cNvPr id="617" name="Google Shape;617;g23c04a8d803_0_3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g23c04a8d803_0_3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19" name="Google Shape;619;g23c04a8d803_0_3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20" name="Google Shape;620;g23c04a8d803_0_3"/>
          <p:cNvGrpSpPr/>
          <p:nvPr/>
        </p:nvGrpSpPr>
        <p:grpSpPr>
          <a:xfrm>
            <a:off x="6050356" y="2250108"/>
            <a:ext cx="409872" cy="400197"/>
            <a:chOff x="5037700" y="2430325"/>
            <a:chExt cx="75950" cy="65850"/>
          </a:xfrm>
        </p:grpSpPr>
        <p:sp>
          <p:nvSpPr>
            <p:cNvPr id="621" name="Google Shape;621;g23c04a8d803_0_3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3c04a8d803_0_3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g23c04a8d803_0_3"/>
          <p:cNvSpPr txBox="1"/>
          <p:nvPr/>
        </p:nvSpPr>
        <p:spPr>
          <a:xfrm>
            <a:off x="6685366" y="208077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Accuracy : 97.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49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g23c04a8d803_0_3"/>
          <p:cNvGrpSpPr/>
          <p:nvPr/>
        </p:nvGrpSpPr>
        <p:grpSpPr>
          <a:xfrm>
            <a:off x="6050356" y="3079383"/>
            <a:ext cx="409872" cy="400197"/>
            <a:chOff x="5037700" y="2430325"/>
            <a:chExt cx="75950" cy="65850"/>
          </a:xfrm>
        </p:grpSpPr>
        <p:sp>
          <p:nvSpPr>
            <p:cNvPr id="625" name="Google Shape;625;g23c04a8d803_0_3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23c04a8d803_0_3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g23c04a8d803_0_3"/>
          <p:cNvSpPr txBox="1"/>
          <p:nvPr/>
        </p:nvSpPr>
        <p:spPr>
          <a:xfrm>
            <a:off x="6685366" y="291005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82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" name="Google Shape;628;g23c04a8d803_0_3"/>
          <p:cNvGrpSpPr/>
          <p:nvPr/>
        </p:nvGrpSpPr>
        <p:grpSpPr>
          <a:xfrm>
            <a:off x="6050356" y="3908658"/>
            <a:ext cx="409872" cy="400197"/>
            <a:chOff x="5037700" y="2430325"/>
            <a:chExt cx="75950" cy="65850"/>
          </a:xfrm>
        </p:grpSpPr>
        <p:sp>
          <p:nvSpPr>
            <p:cNvPr id="629" name="Google Shape;629;g23c04a8d803_0_3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23c04a8d803_0_3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g23c04a8d803_0_3"/>
          <p:cNvSpPr txBox="1"/>
          <p:nvPr/>
        </p:nvSpPr>
        <p:spPr>
          <a:xfrm>
            <a:off x="6685366" y="373932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 Score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51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g23c04a8d803_0_3"/>
          <p:cNvGrpSpPr/>
          <p:nvPr/>
        </p:nvGrpSpPr>
        <p:grpSpPr>
          <a:xfrm>
            <a:off x="6050356" y="1418033"/>
            <a:ext cx="409872" cy="400197"/>
            <a:chOff x="5037700" y="2430325"/>
            <a:chExt cx="75950" cy="65850"/>
          </a:xfrm>
        </p:grpSpPr>
        <p:sp>
          <p:nvSpPr>
            <p:cNvPr id="633" name="Google Shape;633;g23c04a8d803_0_3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3c04a8d803_0_3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g23c04a8d803_0_3"/>
          <p:cNvSpPr txBox="1"/>
          <p:nvPr/>
        </p:nvSpPr>
        <p:spPr>
          <a:xfrm>
            <a:off x="6685366" y="124870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Components: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3c04a8d803_0_3"/>
          <p:cNvSpPr txBox="1"/>
          <p:nvPr/>
        </p:nvSpPr>
        <p:spPr>
          <a:xfrm>
            <a:off x="1394800" y="4585100"/>
            <a:ext cx="35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9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Confusion Matrix using SPCA-MLP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g23c04a8d80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25" y="1150625"/>
            <a:ext cx="3912313" cy="34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 txBox="1"/>
          <p:nvPr>
            <p:ph type="title"/>
          </p:nvPr>
        </p:nvSpPr>
        <p:spPr>
          <a:xfrm>
            <a:off x="1378256" y="1148675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6" name="Google Shape;306;p2"/>
          <p:cNvSpPr txBox="1"/>
          <p:nvPr>
            <p:ph idx="2" type="title"/>
          </p:nvPr>
        </p:nvSpPr>
        <p:spPr>
          <a:xfrm>
            <a:off x="843098" y="4018563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7" name="Google Shape;307;p2"/>
          <p:cNvSpPr txBox="1"/>
          <p:nvPr>
            <p:ph idx="3" type="title"/>
          </p:nvPr>
        </p:nvSpPr>
        <p:spPr>
          <a:xfrm>
            <a:off x="1380398" y="1872113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08" name="Google Shape;308;p2"/>
          <p:cNvSpPr txBox="1"/>
          <p:nvPr>
            <p:ph idx="4" type="title"/>
          </p:nvPr>
        </p:nvSpPr>
        <p:spPr>
          <a:xfrm>
            <a:off x="843098" y="1872113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9" name="Google Shape;309;p2"/>
          <p:cNvSpPr txBox="1"/>
          <p:nvPr>
            <p:ph idx="6" type="title"/>
          </p:nvPr>
        </p:nvSpPr>
        <p:spPr>
          <a:xfrm>
            <a:off x="1380631" y="2595575"/>
            <a:ext cx="280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10" name="Google Shape;310;p2"/>
          <p:cNvSpPr txBox="1"/>
          <p:nvPr>
            <p:ph idx="7" type="title"/>
          </p:nvPr>
        </p:nvSpPr>
        <p:spPr>
          <a:xfrm>
            <a:off x="843091" y="2595575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2"/>
          <p:cNvSpPr txBox="1"/>
          <p:nvPr>
            <p:ph idx="9" type="title"/>
          </p:nvPr>
        </p:nvSpPr>
        <p:spPr>
          <a:xfrm>
            <a:off x="1380653" y="3307075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12" name="Google Shape;312;p2"/>
          <p:cNvSpPr txBox="1"/>
          <p:nvPr>
            <p:ph idx="13" type="title"/>
          </p:nvPr>
        </p:nvSpPr>
        <p:spPr>
          <a:xfrm>
            <a:off x="843107" y="330707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3" name="Google Shape;313;p2"/>
          <p:cNvSpPr txBox="1"/>
          <p:nvPr>
            <p:ph idx="15" type="title"/>
          </p:nvPr>
        </p:nvSpPr>
        <p:spPr>
          <a:xfrm>
            <a:off x="1380397" y="4018563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14" name="Google Shape;314;p2"/>
          <p:cNvSpPr txBox="1"/>
          <p:nvPr>
            <p:ph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2"/>
          <p:cNvSpPr txBox="1"/>
          <p:nvPr>
            <p:ph idx="18" type="title"/>
          </p:nvPr>
        </p:nvSpPr>
        <p:spPr>
          <a:xfrm>
            <a:off x="5502253" y="1499525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Proposed Method &amp; Workflow</a:t>
            </a:r>
            <a:endParaRPr/>
          </a:p>
        </p:txBody>
      </p:sp>
      <p:sp>
        <p:nvSpPr>
          <p:cNvPr id="316" name="Google Shape;316;p2"/>
          <p:cNvSpPr txBox="1"/>
          <p:nvPr>
            <p:ph idx="19" type="title"/>
          </p:nvPr>
        </p:nvSpPr>
        <p:spPr>
          <a:xfrm>
            <a:off x="4964707" y="134712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7" name="Google Shape;317;p2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8" name="Google Shape;318;p2"/>
          <p:cNvSpPr txBox="1"/>
          <p:nvPr>
            <p:ph idx="18" type="title"/>
          </p:nvPr>
        </p:nvSpPr>
        <p:spPr>
          <a:xfrm>
            <a:off x="5502250" y="1942625"/>
            <a:ext cx="2800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9" name="Google Shape;319;p2"/>
          <p:cNvSpPr txBox="1"/>
          <p:nvPr>
            <p:ph idx="19" type="title"/>
          </p:nvPr>
        </p:nvSpPr>
        <p:spPr>
          <a:xfrm>
            <a:off x="4964707" y="192747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20" name="Google Shape;320;p2"/>
          <p:cNvSpPr txBox="1"/>
          <p:nvPr>
            <p:ph idx="18" type="title"/>
          </p:nvPr>
        </p:nvSpPr>
        <p:spPr>
          <a:xfrm>
            <a:off x="5502253" y="3427138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21" name="Google Shape;321;p2"/>
          <p:cNvSpPr txBox="1"/>
          <p:nvPr>
            <p:ph idx="19" type="title"/>
          </p:nvPr>
        </p:nvSpPr>
        <p:spPr>
          <a:xfrm>
            <a:off x="4964707" y="3427138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22" name="Google Shape;322;p2"/>
          <p:cNvSpPr txBox="1"/>
          <p:nvPr>
            <p:ph idx="18" type="title"/>
          </p:nvPr>
        </p:nvSpPr>
        <p:spPr>
          <a:xfrm>
            <a:off x="5502253" y="3968075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3" name="Google Shape;323;p2"/>
          <p:cNvSpPr txBox="1"/>
          <p:nvPr>
            <p:ph idx="19" type="title"/>
          </p:nvPr>
        </p:nvSpPr>
        <p:spPr>
          <a:xfrm>
            <a:off x="4964707" y="396807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324" name="Google Shape;324;p2"/>
          <p:cNvSpPr txBox="1"/>
          <p:nvPr>
            <p:ph idx="18" type="title"/>
          </p:nvPr>
        </p:nvSpPr>
        <p:spPr>
          <a:xfrm>
            <a:off x="5502253" y="4472225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325" name="Google Shape;325;p2"/>
          <p:cNvSpPr txBox="1"/>
          <p:nvPr>
            <p:ph idx="19" type="title"/>
          </p:nvPr>
        </p:nvSpPr>
        <p:spPr>
          <a:xfrm>
            <a:off x="4964707" y="447222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326" name="Google Shape;326;p2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9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.0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8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7" name="Google Shape;327;p2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8" name="Google Shape;328;p2"/>
          <p:cNvSpPr txBox="1"/>
          <p:nvPr>
            <p:ph idx="18" type="title"/>
          </p:nvPr>
        </p:nvSpPr>
        <p:spPr>
          <a:xfrm>
            <a:off x="5502250" y="2444150"/>
            <a:ext cx="2800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 Analysis</a:t>
            </a:r>
            <a:endParaRPr/>
          </a:p>
        </p:txBody>
      </p:sp>
      <p:sp>
        <p:nvSpPr>
          <p:cNvPr id="329" name="Google Shape;329;p2"/>
          <p:cNvSpPr txBox="1"/>
          <p:nvPr>
            <p:ph idx="19" type="title"/>
          </p:nvPr>
        </p:nvSpPr>
        <p:spPr>
          <a:xfrm>
            <a:off x="4964707" y="2429000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30" name="Google Shape;330;p2"/>
          <p:cNvSpPr txBox="1"/>
          <p:nvPr>
            <p:ph idx="18" type="title"/>
          </p:nvPr>
        </p:nvSpPr>
        <p:spPr>
          <a:xfrm>
            <a:off x="5502250" y="2962925"/>
            <a:ext cx="2800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331" name="Google Shape;331;p2"/>
          <p:cNvSpPr txBox="1"/>
          <p:nvPr>
            <p:ph idx="19" type="title"/>
          </p:nvPr>
        </p:nvSpPr>
        <p:spPr>
          <a:xfrm>
            <a:off x="4964707" y="2947775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3d2b813b3e_0_2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Result Analysis</a:t>
            </a:r>
            <a:r>
              <a:rPr lang="en"/>
              <a:t> (SPCA-MLP)</a:t>
            </a:r>
            <a:endParaRPr/>
          </a:p>
        </p:txBody>
      </p:sp>
      <p:sp>
        <p:nvSpPr>
          <p:cNvPr id="643" name="Google Shape;643;g23d2b813b3e_0_26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4" name="Google Shape;644;g23d2b813b3e_0_26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5" name="Google Shape;645;g23d2b813b3e_0_26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46" name="Google Shape;646;g23d2b813b3e_0_26"/>
          <p:cNvGrpSpPr/>
          <p:nvPr/>
        </p:nvGrpSpPr>
        <p:grpSpPr>
          <a:xfrm>
            <a:off x="6050356" y="2250108"/>
            <a:ext cx="409872" cy="400197"/>
            <a:chOff x="5037700" y="2430325"/>
            <a:chExt cx="75950" cy="65850"/>
          </a:xfrm>
        </p:grpSpPr>
        <p:sp>
          <p:nvSpPr>
            <p:cNvPr id="647" name="Google Shape;647;g23d2b813b3e_0_2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23d2b813b3e_0_2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g23d2b813b3e_0_26"/>
          <p:cNvSpPr txBox="1"/>
          <p:nvPr/>
        </p:nvSpPr>
        <p:spPr>
          <a:xfrm>
            <a:off x="6685366" y="208077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Accuracy : 97.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49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g23d2b813b3e_0_26"/>
          <p:cNvGrpSpPr/>
          <p:nvPr/>
        </p:nvGrpSpPr>
        <p:grpSpPr>
          <a:xfrm>
            <a:off x="6050356" y="3079383"/>
            <a:ext cx="409872" cy="400197"/>
            <a:chOff x="5037700" y="2430325"/>
            <a:chExt cx="75950" cy="65850"/>
          </a:xfrm>
        </p:grpSpPr>
        <p:sp>
          <p:nvSpPr>
            <p:cNvPr id="651" name="Google Shape;651;g23d2b813b3e_0_2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3d2b813b3e_0_2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g23d2b813b3e_0_26"/>
          <p:cNvSpPr txBox="1"/>
          <p:nvPr/>
        </p:nvSpPr>
        <p:spPr>
          <a:xfrm>
            <a:off x="6685366" y="291005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Precision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82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g23d2b813b3e_0_26"/>
          <p:cNvGrpSpPr/>
          <p:nvPr/>
        </p:nvGrpSpPr>
        <p:grpSpPr>
          <a:xfrm>
            <a:off x="6050356" y="3908658"/>
            <a:ext cx="409872" cy="400197"/>
            <a:chOff x="5037700" y="2430325"/>
            <a:chExt cx="75950" cy="65850"/>
          </a:xfrm>
        </p:grpSpPr>
        <p:sp>
          <p:nvSpPr>
            <p:cNvPr id="655" name="Google Shape;655;g23d2b813b3e_0_2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3d2b813b3e_0_2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g23d2b813b3e_0_26"/>
          <p:cNvSpPr txBox="1"/>
          <p:nvPr/>
        </p:nvSpPr>
        <p:spPr>
          <a:xfrm>
            <a:off x="6685366" y="3739325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F1 Score : 9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51</a:t>
            </a: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g23d2b813b3e_0_26"/>
          <p:cNvGrpSpPr/>
          <p:nvPr/>
        </p:nvGrpSpPr>
        <p:grpSpPr>
          <a:xfrm>
            <a:off x="6050356" y="1418033"/>
            <a:ext cx="409872" cy="400197"/>
            <a:chOff x="5037700" y="2430325"/>
            <a:chExt cx="75950" cy="65850"/>
          </a:xfrm>
        </p:grpSpPr>
        <p:sp>
          <p:nvSpPr>
            <p:cNvPr id="659" name="Google Shape;659;g23d2b813b3e_0_2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3d2b813b3e_0_2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g23d2b813b3e_0_26"/>
          <p:cNvSpPr txBox="1"/>
          <p:nvPr/>
        </p:nvSpPr>
        <p:spPr>
          <a:xfrm>
            <a:off x="6685366" y="1248700"/>
            <a:ext cx="16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Components: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23d2b813b3e_0_26"/>
          <p:cNvSpPr txBox="1"/>
          <p:nvPr/>
        </p:nvSpPr>
        <p:spPr>
          <a:xfrm>
            <a:off x="1394800" y="4585100"/>
            <a:ext cx="35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10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: Confusion Matrix using SPCA-MLP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g23d2b813b3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00" y="1150625"/>
            <a:ext cx="4274141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8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Comparison</a:t>
            </a:r>
            <a:endParaRPr/>
          </a:p>
        </p:txBody>
      </p:sp>
      <p:graphicFrame>
        <p:nvGraphicFramePr>
          <p:cNvPr id="669" name="Google Shape;669;p18"/>
          <p:cNvGraphicFramePr/>
          <p:nvPr/>
        </p:nvGraphicFramePr>
        <p:xfrm>
          <a:off x="952500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{B41832B8-3231-4D07-A340-166E2B707D0C}</a:tableStyleId>
              </a:tblPr>
              <a:tblGrid>
                <a:gridCol w="1447200"/>
                <a:gridCol w="1447200"/>
                <a:gridCol w="1447200"/>
                <a:gridCol w="1447200"/>
                <a:gridCol w="1447200"/>
              </a:tblGrid>
              <a:tr h="6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/>
                        <a:t>Model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/>
                        <a:t>Accuracy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Recall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/>
                        <a:t>Precision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/>
                        <a:t>F1 Score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</a:tr>
              <a:tr h="6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CNN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r>
                        <a:rPr lang="en"/>
                        <a:t>7</a:t>
                      </a:r>
                      <a:r>
                        <a:rPr lang="en" sz="1400" u="none" cap="none" strike="noStrike"/>
                        <a:t>.</a:t>
                      </a:r>
                      <a:r>
                        <a:rPr lang="en"/>
                        <a:t>57</a:t>
                      </a:r>
                      <a:r>
                        <a:rPr lang="en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95.68%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95.68%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95.68%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PCA-MLP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97.</a:t>
                      </a:r>
                      <a:r>
                        <a:rPr lang="en"/>
                        <a:t>1</a:t>
                      </a:r>
                      <a:r>
                        <a:rPr lang="en" sz="1400" u="none" cap="none" strike="noStrike"/>
                        <a:t>3%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94.69%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r>
                        <a:rPr lang="en"/>
                        <a:t>4.23%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r>
                        <a:rPr lang="en"/>
                        <a:t>4</a:t>
                      </a:r>
                      <a:r>
                        <a:rPr lang="en" sz="1400" u="none" cap="none" strike="noStrike"/>
                        <a:t>.</a:t>
                      </a:r>
                      <a:r>
                        <a:rPr lang="en"/>
                        <a:t>00</a:t>
                      </a:r>
                      <a:r>
                        <a:rPr lang="en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SPCA-MLP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97.49%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95.44%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94.82%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94.51%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0" name="Google Shape;670;p18"/>
          <p:cNvSpPr txBox="1"/>
          <p:nvPr/>
        </p:nvSpPr>
        <p:spPr>
          <a:xfrm>
            <a:off x="3358425" y="4176025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 2: Comparison of the models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1" name="Google Shape;671;p18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21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2" name="Google Shape;672;p18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3" name="Google Shape;673;p18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9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79" name="Google Shape;679;p19"/>
          <p:cNvSpPr txBox="1"/>
          <p:nvPr>
            <p:ph idx="4294967295" type="title"/>
          </p:nvPr>
        </p:nvSpPr>
        <p:spPr>
          <a:xfrm>
            <a:off x="5936925" y="1847500"/>
            <a:ext cx="24018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500">
                <a:latin typeface="Didact Gothic"/>
                <a:ea typeface="Didact Gothic"/>
                <a:cs typeface="Didact Gothic"/>
                <a:sym typeface="Didact Gothic"/>
              </a:rPr>
              <a:t>Implement other deep learning models</a:t>
            </a:r>
            <a:endParaRPr b="0"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0" name="Google Shape;680;p19"/>
          <p:cNvSpPr txBox="1"/>
          <p:nvPr>
            <p:ph idx="4294967295" type="title"/>
          </p:nvPr>
        </p:nvSpPr>
        <p:spPr>
          <a:xfrm>
            <a:off x="2759513" y="1774125"/>
            <a:ext cx="191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500">
                <a:latin typeface="Didact Gothic"/>
                <a:ea typeface="Didact Gothic"/>
                <a:cs typeface="Didact Gothic"/>
                <a:sym typeface="Didact Gothic"/>
              </a:rPr>
              <a:t>Implement ResNet-152 architecture for feature extraction</a:t>
            </a:r>
            <a:endParaRPr b="0"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1" name="Google Shape;681;p19"/>
          <p:cNvSpPr/>
          <p:nvPr/>
        </p:nvSpPr>
        <p:spPr>
          <a:xfrm>
            <a:off x="4949344" y="1870270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9"/>
          <p:cNvSpPr/>
          <p:nvPr/>
        </p:nvSpPr>
        <p:spPr>
          <a:xfrm>
            <a:off x="1750175" y="1884991"/>
            <a:ext cx="5844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19"/>
          <p:cNvGrpSpPr/>
          <p:nvPr/>
        </p:nvGrpSpPr>
        <p:grpSpPr>
          <a:xfrm>
            <a:off x="1867719" y="2027207"/>
            <a:ext cx="348406" cy="337755"/>
            <a:chOff x="-40378075" y="3267450"/>
            <a:chExt cx="317425" cy="289075"/>
          </a:xfrm>
        </p:grpSpPr>
        <p:sp>
          <p:nvSpPr>
            <p:cNvPr id="684" name="Google Shape;684;p19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19"/>
          <p:cNvGrpSpPr/>
          <p:nvPr/>
        </p:nvGrpSpPr>
        <p:grpSpPr>
          <a:xfrm>
            <a:off x="5075474" y="1996837"/>
            <a:ext cx="369974" cy="369068"/>
            <a:chOff x="-38537400" y="3588000"/>
            <a:chExt cx="316650" cy="315875"/>
          </a:xfrm>
        </p:grpSpPr>
        <p:sp>
          <p:nvSpPr>
            <p:cNvPr id="689" name="Google Shape;689;p19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19"/>
          <p:cNvSpPr txBox="1"/>
          <p:nvPr>
            <p:ph idx="4294967295" type="title"/>
          </p:nvPr>
        </p:nvSpPr>
        <p:spPr>
          <a:xfrm flipH="1">
            <a:off x="4208150" y="3069888"/>
            <a:ext cx="21207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latin typeface="Didact Gothic"/>
                <a:ea typeface="Didact Gothic"/>
                <a:cs typeface="Didact Gothic"/>
                <a:sym typeface="Didact Gothic"/>
              </a:rPr>
              <a:t>S</a:t>
            </a:r>
            <a:r>
              <a:rPr b="0" lang="en" sz="1500">
                <a:latin typeface="Didact Gothic"/>
                <a:ea typeface="Didact Gothic"/>
                <a:cs typeface="Didact Gothic"/>
                <a:sym typeface="Didact Gothic"/>
              </a:rPr>
              <a:t>earch for better accuracy and compare the outcomes </a:t>
            </a:r>
            <a:endParaRPr b="0"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4" name="Google Shape;694;p19"/>
          <p:cNvSpPr/>
          <p:nvPr/>
        </p:nvSpPr>
        <p:spPr>
          <a:xfrm flipH="1">
            <a:off x="3170231" y="3261833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5" name="Google Shape;695;p19"/>
          <p:cNvGrpSpPr/>
          <p:nvPr/>
        </p:nvGrpSpPr>
        <p:grpSpPr>
          <a:xfrm>
            <a:off x="3297258" y="3387019"/>
            <a:ext cx="368134" cy="371814"/>
            <a:chOff x="-37804925" y="3953450"/>
            <a:chExt cx="315075" cy="318225"/>
          </a:xfrm>
        </p:grpSpPr>
        <p:sp>
          <p:nvSpPr>
            <p:cNvPr id="696" name="Google Shape;696;p19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19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22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19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1" name="Google Shape;701;p19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0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7" name="Google Shape;707;p2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08" name="Google Shape;708;p20"/>
          <p:cNvSpPr txBox="1"/>
          <p:nvPr/>
        </p:nvSpPr>
        <p:spPr>
          <a:xfrm>
            <a:off x="1854475" y="1491950"/>
            <a:ext cx="26586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Vision-based malware detection can detect malware that has been encrypted to avoid detection by traditional methods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9" name="Google Shape;709;p20"/>
          <p:cNvSpPr txBox="1"/>
          <p:nvPr/>
        </p:nvSpPr>
        <p:spPr>
          <a:xfrm>
            <a:off x="3953825" y="2535350"/>
            <a:ext cx="26586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Vision-based malware detection can be used to detect new and unknown malware that has not yet been categorized or identified by traditional methods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0" name="Google Shape;710;p20"/>
          <p:cNvSpPr/>
          <p:nvPr/>
        </p:nvSpPr>
        <p:spPr>
          <a:xfrm>
            <a:off x="936850" y="1642100"/>
            <a:ext cx="743100" cy="74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b="0" i="0" sz="32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1" name="Google Shape;711;p20"/>
          <p:cNvSpPr/>
          <p:nvPr/>
        </p:nvSpPr>
        <p:spPr>
          <a:xfrm>
            <a:off x="3004225" y="2761700"/>
            <a:ext cx="743100" cy="74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="0" i="0" sz="32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2" name="Google Shape;712;p20"/>
          <p:cNvSpPr txBox="1"/>
          <p:nvPr/>
        </p:nvSpPr>
        <p:spPr>
          <a:xfrm>
            <a:off x="5971900" y="3806975"/>
            <a:ext cx="26586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Deep learning approach performs better than traditional methods providing better accuracy and efficiency.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3" name="Google Shape;713;p20"/>
          <p:cNvSpPr/>
          <p:nvPr/>
        </p:nvSpPr>
        <p:spPr>
          <a:xfrm>
            <a:off x="5022300" y="3974825"/>
            <a:ext cx="743100" cy="74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b="0" i="0" sz="32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4" name="Google Shape;714;p20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5" name="Google Shape;715;p20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721" name="Google Shape;721;p21"/>
          <p:cNvSpPr txBox="1"/>
          <p:nvPr/>
        </p:nvSpPr>
        <p:spPr>
          <a:xfrm>
            <a:off x="1430575" y="1382550"/>
            <a:ext cx="727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[1] 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Nataraj, L., Karthikeyan, S., Jacob, G., Manjunath, B.S.: Malware images: visualization and automatic classification. In: Proceedings of the 8th International Symposium on Visualization for Cyber Security, VizSec ’11, pp. 4:1–4:7. ACM, New York, NY, USA (2011).</a:t>
            </a:r>
            <a:endParaRPr b="0" i="0" sz="1400" u="none" cap="none" strike="noStrike">
              <a:solidFill>
                <a:srgbClr val="000000"/>
              </a:solidFill>
              <a:highlight>
                <a:srgbClr val="D9D9D9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[2]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Gibert, D., Mateu, C., Planes, J. </a:t>
            </a: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et al.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 Using convolutional neural networks for classification of malware represented as images. </a:t>
            </a: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J Comput Virol Hack Tech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15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, 15–28 (2019).</a:t>
            </a:r>
            <a:endParaRPr b="0" i="0" sz="1400" u="none" cap="none" strike="noStrike">
              <a:solidFill>
                <a:srgbClr val="000000"/>
              </a:solidFill>
              <a:highlight>
                <a:srgbClr val="D9D9D9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[3]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Agarap, A. F. (2017). Towards building an intelligent anti-malware system: a deep learning approach using support vector machine (SVM) for malware classification.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ArXiv Preprint ArXiv:1801.00318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b="0" i="0" sz="1400" u="none" cap="none" strike="noStrike">
              <a:solidFill>
                <a:schemeClr val="dk1"/>
              </a:solidFill>
              <a:highlight>
                <a:srgbClr val="D9D9D9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D9D9D9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D9D9D9"/>
                </a:highlight>
                <a:latin typeface="Didact Gothic"/>
                <a:ea typeface="Didact Gothic"/>
                <a:cs typeface="Didact Gothic"/>
                <a:sym typeface="Didact Gothic"/>
              </a:rPr>
              <a:t>[4] https://www.dropbox.com/s/ep8qjakfwh1rzk4/malimg_dataset.zip?dl=0</a:t>
            </a:r>
            <a:endParaRPr b="0" i="0" sz="1400" u="none" cap="none" strike="noStrike">
              <a:solidFill>
                <a:schemeClr val="dk1"/>
              </a:solidFill>
              <a:highlight>
                <a:srgbClr val="D9D9D9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22" name="Google Shape;722;p21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4" name="Google Shape;724;p21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2"/>
          <p:cNvSpPr txBox="1"/>
          <p:nvPr>
            <p:ph idx="8" type="title"/>
          </p:nvPr>
        </p:nvSpPr>
        <p:spPr>
          <a:xfrm>
            <a:off x="2295150" y="704425"/>
            <a:ext cx="45537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30" name="Google Shape;730;p22"/>
          <p:cNvSpPr txBox="1"/>
          <p:nvPr>
            <p:ph idx="4294967295" type="subTitle"/>
          </p:nvPr>
        </p:nvSpPr>
        <p:spPr>
          <a:xfrm>
            <a:off x="2854650" y="2431475"/>
            <a:ext cx="3434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 you have any questions?</a:t>
            </a:r>
            <a:endParaRPr b="1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1" name="Google Shape;731;p22"/>
          <p:cNvSpPr txBox="1"/>
          <p:nvPr/>
        </p:nvSpPr>
        <p:spPr>
          <a:xfrm>
            <a:off x="3400350" y="4162825"/>
            <a:ext cx="23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saadrupai1997@gmail.com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2" name="Google Shape;732;p22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3" name="Google Shape;733;p22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"/>
          <p:cNvSpPr txBox="1"/>
          <p:nvPr>
            <p:ph type="title"/>
          </p:nvPr>
        </p:nvSpPr>
        <p:spPr>
          <a:xfrm>
            <a:off x="2298750" y="1021000"/>
            <a:ext cx="45465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7" name="Google Shape;337;p3"/>
          <p:cNvSpPr txBox="1"/>
          <p:nvPr>
            <p:ph idx="1" type="subTitle"/>
          </p:nvPr>
        </p:nvSpPr>
        <p:spPr>
          <a:xfrm>
            <a:off x="1860150" y="2115250"/>
            <a:ext cx="55596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Malware, or malicious software, refers to any type of program or code designed to harm computer systems or steal data. </a:t>
            </a:r>
            <a:endParaRPr sz="14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There are a varieties of malwares present today , some of which are - Zeus, My-doom, Storm-worm, Slammer etc. </a:t>
            </a:r>
            <a:endParaRPr sz="14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Different approaches have been used to detect &amp; classify malwares. But malwares have emerged in such an extraordinary way that the traditional approaches are now not very effective.</a:t>
            </a:r>
            <a:endParaRPr sz="1400"/>
          </a:p>
        </p:txBody>
      </p:sp>
      <p:sp>
        <p:nvSpPr>
          <p:cNvPr id="338" name="Google Shape;338;p3"/>
          <p:cNvSpPr txBox="1"/>
          <p:nvPr/>
        </p:nvSpPr>
        <p:spPr>
          <a:xfrm>
            <a:off x="0" y="-7950"/>
            <a:ext cx="712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9" name="Google Shape;339;p3"/>
          <p:cNvSpPr txBox="1"/>
          <p:nvPr/>
        </p:nvSpPr>
        <p:spPr>
          <a:xfrm>
            <a:off x="1724250" y="-7954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0" name="Google Shape;340;p3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</a:t>
            </a: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1" name="Google Shape;341;p3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2" name="Google Shape;342;p3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48" name="Google Shape;348;p4"/>
          <p:cNvSpPr txBox="1"/>
          <p:nvPr>
            <p:ph type="title"/>
          </p:nvPr>
        </p:nvSpPr>
        <p:spPr>
          <a:xfrm>
            <a:off x="1898700" y="2021088"/>
            <a:ext cx="2694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Traditional </a:t>
            </a:r>
            <a:r>
              <a:rPr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signature-based </a:t>
            </a: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methods are less effective</a:t>
            </a:r>
            <a:endParaRPr sz="1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9" name="Google Shape;349;p4"/>
          <p:cNvSpPr txBox="1"/>
          <p:nvPr>
            <p:ph idx="6" type="title"/>
          </p:nvPr>
        </p:nvSpPr>
        <p:spPr>
          <a:xfrm>
            <a:off x="6112200" y="1962625"/>
            <a:ext cx="2694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r>
              <a:rPr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vision-based</a:t>
            </a: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malware classification framework will work well</a:t>
            </a:r>
            <a:endParaRPr sz="1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0" name="Google Shape;350;p4"/>
          <p:cNvSpPr txBox="1"/>
          <p:nvPr>
            <p:ph idx="8" type="title"/>
          </p:nvPr>
        </p:nvSpPr>
        <p:spPr>
          <a:xfrm>
            <a:off x="3745475" y="3438700"/>
            <a:ext cx="282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Neural Network</a:t>
            </a:r>
            <a:r>
              <a:rPr b="0"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has emerged as a promising solution </a:t>
            </a:r>
            <a:endParaRPr sz="1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1" name="Google Shape;351;p4"/>
          <p:cNvSpPr/>
          <p:nvPr/>
        </p:nvSpPr>
        <p:spPr>
          <a:xfrm>
            <a:off x="966219" y="2062070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5157969" y="2062070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"/>
          <p:cNvSpPr/>
          <p:nvPr/>
        </p:nvSpPr>
        <p:spPr>
          <a:xfrm>
            <a:off x="2757669" y="3443308"/>
            <a:ext cx="622200" cy="6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"/>
          <p:cNvSpPr/>
          <p:nvPr/>
        </p:nvSpPr>
        <p:spPr>
          <a:xfrm>
            <a:off x="5287285" y="2184001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4"/>
          <p:cNvGrpSpPr/>
          <p:nvPr/>
        </p:nvGrpSpPr>
        <p:grpSpPr>
          <a:xfrm>
            <a:off x="1098010" y="2191542"/>
            <a:ext cx="358640" cy="363226"/>
            <a:chOff x="-42617300" y="3587775"/>
            <a:chExt cx="306950" cy="310875"/>
          </a:xfrm>
        </p:grpSpPr>
        <p:sp>
          <p:nvSpPr>
            <p:cNvPr id="356" name="Google Shape;356;p4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4"/>
          <p:cNvGrpSpPr/>
          <p:nvPr/>
        </p:nvGrpSpPr>
        <p:grpSpPr>
          <a:xfrm>
            <a:off x="2900007" y="3568942"/>
            <a:ext cx="337522" cy="370909"/>
            <a:chOff x="-39998250" y="3605325"/>
            <a:chExt cx="288875" cy="317450"/>
          </a:xfrm>
        </p:grpSpPr>
        <p:sp>
          <p:nvSpPr>
            <p:cNvPr id="359" name="Google Shape;359;p4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4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2" name="Google Shape;362;p4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i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3" name="Google Shape;363;p4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4268250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6249337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371" name="Google Shape;371;p5"/>
          <p:cNvSpPr/>
          <p:nvPr/>
        </p:nvSpPr>
        <p:spPr>
          <a:xfrm>
            <a:off x="2287162" y="1731912"/>
            <a:ext cx="6075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372" name="Google Shape;372;p5"/>
          <p:cNvSpPr txBox="1"/>
          <p:nvPr/>
        </p:nvSpPr>
        <p:spPr>
          <a:xfrm>
            <a:off x="1994400" y="2755900"/>
            <a:ext cx="11931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develop a vision-based approach</a:t>
            </a:r>
            <a:endParaRPr b="1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3" name="Google Shape;373;p5"/>
          <p:cNvSpPr txBox="1"/>
          <p:nvPr/>
        </p:nvSpPr>
        <p:spPr>
          <a:xfrm>
            <a:off x="2117625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01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4" name="Google Shape;374;p5"/>
          <p:cNvSpPr txBox="1"/>
          <p:nvPr/>
        </p:nvSpPr>
        <p:spPr>
          <a:xfrm>
            <a:off x="3863100" y="2812075"/>
            <a:ext cx="14178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develop optimized model </a:t>
            </a:r>
            <a:endParaRPr b="1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5" name="Google Shape;375;p5"/>
          <p:cNvSpPr txBox="1"/>
          <p:nvPr/>
        </p:nvSpPr>
        <p:spPr>
          <a:xfrm>
            <a:off x="4098736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02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6" name="Google Shape;376;p5"/>
          <p:cNvSpPr txBox="1"/>
          <p:nvPr/>
        </p:nvSpPr>
        <p:spPr>
          <a:xfrm>
            <a:off x="5724638" y="2710250"/>
            <a:ext cx="1656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explore and evaluate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models</a:t>
            </a:r>
            <a:endParaRPr b="1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7" name="Google Shape;377;p5"/>
          <p:cNvSpPr txBox="1"/>
          <p:nvPr/>
        </p:nvSpPr>
        <p:spPr>
          <a:xfrm>
            <a:off x="6079824" y="1878775"/>
            <a:ext cx="946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03</a:t>
            </a:r>
            <a:endParaRPr b="1" baseline="30000" i="0" sz="22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78" name="Google Shape;378;p5"/>
          <p:cNvCxnSpPr/>
          <p:nvPr/>
        </p:nvCxnSpPr>
        <p:spPr>
          <a:xfrm flipH="1" rot="10800000">
            <a:off x="1786750" y="2426875"/>
            <a:ext cx="55359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5"/>
          <p:cNvCxnSpPr>
            <a:stCxn id="371" idx="2"/>
            <a:endCxn id="372" idx="0"/>
          </p:cNvCxnSpPr>
          <p:nvPr/>
        </p:nvCxnSpPr>
        <p:spPr>
          <a:xfrm>
            <a:off x="2590912" y="2339712"/>
            <a:ext cx="0" cy="41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5"/>
          <p:cNvCxnSpPr>
            <a:stCxn id="369" idx="2"/>
            <a:endCxn id="374" idx="0"/>
          </p:cNvCxnSpPr>
          <p:nvPr/>
        </p:nvCxnSpPr>
        <p:spPr>
          <a:xfrm>
            <a:off x="4572000" y="2339712"/>
            <a:ext cx="0" cy="47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5"/>
          <p:cNvCxnSpPr>
            <a:stCxn id="370" idx="2"/>
            <a:endCxn id="376" idx="0"/>
          </p:cNvCxnSpPr>
          <p:nvPr/>
        </p:nvCxnSpPr>
        <p:spPr>
          <a:xfrm>
            <a:off x="6553087" y="2339712"/>
            <a:ext cx="0" cy="37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5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3" name="Google Shape;383;p5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i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4" name="Google Shape;384;p5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/>
          <p:nvPr>
            <p:ph type="title"/>
          </p:nvPr>
        </p:nvSpPr>
        <p:spPr>
          <a:xfrm>
            <a:off x="510688" y="0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90" name="Google Shape;390;p6"/>
          <p:cNvSpPr txBox="1"/>
          <p:nvPr/>
        </p:nvSpPr>
        <p:spPr>
          <a:xfrm>
            <a:off x="378188" y="4857625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1" name="Google Shape;391;p6"/>
          <p:cNvSpPr txBox="1"/>
          <p:nvPr/>
        </p:nvSpPr>
        <p:spPr>
          <a:xfrm>
            <a:off x="1698513" y="47743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sz="10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2" name="Google Shape;392;p6"/>
          <p:cNvSpPr txBox="1"/>
          <p:nvPr/>
        </p:nvSpPr>
        <p:spPr>
          <a:xfrm>
            <a:off x="8523963" y="4667600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393" name="Google Shape;393;p6"/>
          <p:cNvGraphicFramePr/>
          <p:nvPr/>
        </p:nvGraphicFramePr>
        <p:xfrm>
          <a:off x="62650" y="6033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{B41832B8-3231-4D07-A340-166E2B707D0C}</a:tableStyleId>
              </a:tblPr>
              <a:tblGrid>
                <a:gridCol w="3076050"/>
                <a:gridCol w="2998725"/>
                <a:gridCol w="2386550"/>
              </a:tblGrid>
              <a:tr h="56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Paper Title &amp; Author</a:t>
                      </a:r>
                      <a:endParaRPr b="1" sz="15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Dataset &amp; Models Used</a:t>
                      </a:r>
                      <a:endParaRPr b="1" sz="16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</a:t>
                      </a:r>
                      <a:endParaRPr b="1" sz="17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Malware Images: Visualization and Automatic Classification. [1]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L. Nataraj (2011)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Malware binaries are visualized as gray-scale images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Classified using standard image features </a:t>
                      </a:r>
                      <a:r>
                        <a:rPr b="1"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(PCA)</a:t>
                      </a: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and</a:t>
                      </a:r>
                      <a:r>
                        <a:rPr b="1"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knn</a:t>
                      </a: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model by 10 fold cross validation using k=3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 - 98%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Using convolutional neural networks for classification of malware represented as images. [2]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Daniel Gibert (2018)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Malimg dataset &amp; Microsoft Big dataset 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Convolution neural network(</a:t>
                      </a:r>
                      <a:r>
                        <a:rPr b="1"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CNN</a:t>
                      </a: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) is used to classify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Accuracy: Malimg dataset - 96% &amp; Microsoft Big dataset - 97.3%</a:t>
                      </a:r>
                      <a:endParaRPr b="1"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Towards Building an Intelligent Anti-Malware System: A Deep Learning Approach using Support Vector Machine (SVM) for Malware Classification.[3]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Abien Fred M. Agarap (2019)</a:t>
                      </a:r>
                      <a:endParaRPr sz="1300" u="none" cap="none" strike="noStrike">
                        <a:solidFill>
                          <a:srgbClr val="191919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lang="en" sz="1300" u="none" cap="none" strike="noStrike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Malimg dataset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-3111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Didact Gothic"/>
                        <a:buChar char="●"/>
                      </a:pPr>
                      <a:r>
                        <a:rPr b="1"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CNN-SVM</a:t>
                      </a: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 </a:t>
                      </a:r>
                      <a:r>
                        <a:rPr b="1"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GRU-SVM</a:t>
                      </a: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 and </a:t>
                      </a:r>
                      <a:r>
                        <a:rPr b="1"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MLP-SVM</a:t>
                      </a:r>
                      <a:r>
                        <a:rPr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models used for classification</a:t>
                      </a:r>
                      <a:endParaRPr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191919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Accuracy: 84.92%</a:t>
                      </a:r>
                      <a:endParaRPr b="1" sz="1300" u="none" cap="none" strike="noStrike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"/>
          <p:cNvSpPr txBox="1"/>
          <p:nvPr>
            <p:ph idx="4" type="title"/>
          </p:nvPr>
        </p:nvSpPr>
        <p:spPr>
          <a:xfrm>
            <a:off x="720000" y="57207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399" name="Google Shape;399;p7"/>
          <p:cNvSpPr txBox="1"/>
          <p:nvPr>
            <p:ph type="title"/>
          </p:nvPr>
        </p:nvSpPr>
        <p:spPr>
          <a:xfrm>
            <a:off x="1253400" y="1724025"/>
            <a:ext cx="78768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latin typeface="Didact Gothic"/>
                <a:ea typeface="Didact Gothic"/>
                <a:cs typeface="Didact Gothic"/>
                <a:sym typeface="Didact Gothic"/>
              </a:rPr>
              <a:t>The deep learning (DL) model in this study will be evaluated on the Malimg dataset[4], 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7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"/>
          <p:cNvSpPr txBox="1"/>
          <p:nvPr/>
        </p:nvSpPr>
        <p:spPr>
          <a:xfrm>
            <a:off x="2230450" y="2727825"/>
            <a:ext cx="5583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dataset contains 9,339 malware samples</a:t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Didact Gothic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malware samples are from 25 different malware families</a:t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2" name="Google Shape;402;p7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3" name="Google Shape;403;p7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i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4" name="Google Shape;404;p7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"/>
          <p:cNvSpPr txBox="1"/>
          <p:nvPr>
            <p:ph idx="4" type="title"/>
          </p:nvPr>
        </p:nvSpPr>
        <p:spPr>
          <a:xfrm>
            <a:off x="720000" y="49587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Dataset Description Cont.</a:t>
            </a:r>
            <a:endParaRPr/>
          </a:p>
        </p:txBody>
      </p:sp>
      <p:sp>
        <p:nvSpPr>
          <p:cNvPr id="410" name="Google Shape;410;p8"/>
          <p:cNvSpPr txBox="1"/>
          <p:nvPr>
            <p:ph type="title"/>
          </p:nvPr>
        </p:nvSpPr>
        <p:spPr>
          <a:xfrm>
            <a:off x="1427900" y="2119600"/>
            <a:ext cx="29646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800">
                <a:latin typeface="Didact Gothic"/>
                <a:ea typeface="Didact Gothic"/>
                <a:cs typeface="Didact Gothic"/>
                <a:sym typeface="Didact Gothic"/>
              </a:rPr>
              <a:t>Table 1 shows the frequency distribution of malware families and their variants in the Malimg dataset[4]</a:t>
            </a: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b="0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875" y="1118675"/>
            <a:ext cx="3223525" cy="37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"/>
          <p:cNvSpPr txBox="1"/>
          <p:nvPr/>
        </p:nvSpPr>
        <p:spPr>
          <a:xfrm>
            <a:off x="4647888" y="4774200"/>
            <a:ext cx="38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 1: Malware families found in the Malimg Dataset[4].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4" name="Google Shape;414;p8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5" name="Google Shape;415;p8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"/>
          <p:cNvSpPr txBox="1"/>
          <p:nvPr>
            <p:ph idx="4" type="title"/>
          </p:nvPr>
        </p:nvSpPr>
        <p:spPr>
          <a:xfrm>
            <a:off x="720000" y="495875"/>
            <a:ext cx="7704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Dataset Description Cont.</a:t>
            </a:r>
            <a:endParaRPr/>
          </a:p>
        </p:txBody>
      </p:sp>
      <p:sp>
        <p:nvSpPr>
          <p:cNvPr id="421" name="Google Shape;421;p9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975" y="1654450"/>
            <a:ext cx="3818750" cy="12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"/>
          <p:cNvSpPr txBox="1"/>
          <p:nvPr/>
        </p:nvSpPr>
        <p:spPr>
          <a:xfrm>
            <a:off x="2399550" y="3311375"/>
            <a:ext cx="41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Figure 1: Image from [4]. Visualizing malware as a grayscale image.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9"/>
          <p:cNvSpPr txBox="1"/>
          <p:nvPr/>
        </p:nvSpPr>
        <p:spPr>
          <a:xfrm>
            <a:off x="643775" y="4774200"/>
            <a:ext cx="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19.08.2023</a:t>
            </a:r>
            <a:endParaRPr b="0" i="0" sz="12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9"/>
          <p:cNvSpPr txBox="1"/>
          <p:nvPr/>
        </p:nvSpPr>
        <p:spPr>
          <a:xfrm>
            <a:off x="1952850" y="4771071"/>
            <a:ext cx="5695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Vision Based Malware Classification Framework Based on Neural Network</a:t>
            </a:r>
            <a:endParaRPr b="0" i="1" sz="1000" u="none" cap="none" strike="noStrike">
              <a:solidFill>
                <a:srgbClr val="19191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6" name="Google Shape;426;p9"/>
          <p:cNvSpPr txBox="1"/>
          <p:nvPr/>
        </p:nvSpPr>
        <p:spPr>
          <a:xfrm>
            <a:off x="8624100" y="4630525"/>
            <a:ext cx="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